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59" r:id="rId4"/>
    <p:sldId id="261" r:id="rId5"/>
    <p:sldId id="262" r:id="rId6"/>
    <p:sldId id="265" r:id="rId7"/>
    <p:sldId id="264" r:id="rId8"/>
    <p:sldId id="263" r:id="rId9"/>
    <p:sldId id="266" r:id="rId10"/>
    <p:sldId id="267" r:id="rId11"/>
    <p:sldId id="268" r:id="rId12"/>
    <p:sldId id="269"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A6D"/>
    <a:srgbClr val="F7A700"/>
    <a:srgbClr val="E4A91F"/>
    <a:srgbClr val="49176D"/>
    <a:srgbClr val="68A943"/>
    <a:srgbClr val="7B528E"/>
    <a:srgbClr val="BF08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autoAdjust="0"/>
    <p:restoredTop sz="91116" autoAdjust="0"/>
  </p:normalViewPr>
  <p:slideViewPr>
    <p:cSldViewPr snapToGrid="0" snapToObjects="1">
      <p:cViewPr varScale="1">
        <p:scale>
          <a:sx n="143" d="100"/>
          <a:sy n="143" d="100"/>
        </p:scale>
        <p:origin x="816" y="1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1EA1D-FD97-441A-8AC6-62CEF57A2F10}" type="datetimeFigureOut">
              <a:rPr lang="en-US" smtClean="0"/>
              <a:pPr/>
              <a:t>9/19/23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B1D3D2-B025-4A97-9452-80C35F9011C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Play this music whilst the pupils arrive/settle</a:t>
            </a:r>
            <a:r>
              <a:rPr lang="en-GB" baseline="0" dirty="0"/>
              <a:t> themselves. </a:t>
            </a:r>
            <a:r>
              <a:rPr lang="en-GB" baseline="0" dirty="0" err="1"/>
              <a:t>Youtube</a:t>
            </a:r>
            <a:r>
              <a:rPr lang="en-GB" baseline="0" dirty="0"/>
              <a:t> link is https://</a:t>
            </a:r>
            <a:r>
              <a:rPr lang="en-GB" baseline="0" dirty="0" err="1"/>
              <a:t>www.youtube.com</a:t>
            </a:r>
            <a:r>
              <a:rPr lang="en-GB" baseline="0" dirty="0"/>
              <a:t>/</a:t>
            </a:r>
            <a:r>
              <a:rPr lang="en-GB" baseline="0" dirty="0" err="1"/>
              <a:t>watch?v</a:t>
            </a:r>
            <a:r>
              <a:rPr lang="en-GB" baseline="0" dirty="0"/>
              <a:t>=EgnaYbmOLx8 </a:t>
            </a:r>
            <a:endParaRPr lang="en-GB" dirty="0"/>
          </a:p>
        </p:txBody>
      </p:sp>
      <p:sp>
        <p:nvSpPr>
          <p:cNvPr id="4" name="Slide Number Placeholder 3"/>
          <p:cNvSpPr>
            <a:spLocks noGrp="1"/>
          </p:cNvSpPr>
          <p:nvPr>
            <p:ph type="sldNum" sz="quarter" idx="10"/>
          </p:nvPr>
        </p:nvSpPr>
        <p:spPr/>
        <p:txBody>
          <a:bodyPr/>
          <a:lstStyle/>
          <a:p>
            <a:fld id="{C1B1D3D2-B025-4A97-9452-80C35F9011C7}"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(note – these slides can be replaced by pictures</a:t>
            </a:r>
            <a:r>
              <a:rPr lang="en-GB" baseline="0" dirty="0"/>
              <a:t> of staff in your own school and the text moved down to the notes and read out instead)</a:t>
            </a:r>
          </a:p>
          <a:p>
            <a:r>
              <a:rPr lang="en-GB" baseline="0" dirty="0"/>
              <a:t>Each slide has a different, interactive method for the pupils to show their appreciation at the end.</a:t>
            </a:r>
            <a:endParaRPr lang="en-GB" dirty="0"/>
          </a:p>
        </p:txBody>
      </p:sp>
      <p:sp>
        <p:nvSpPr>
          <p:cNvPr id="4" name="Slide Number Placeholder 3"/>
          <p:cNvSpPr>
            <a:spLocks noGrp="1"/>
          </p:cNvSpPr>
          <p:nvPr>
            <p:ph type="sldNum" sz="quarter" idx="10"/>
          </p:nvPr>
        </p:nvSpPr>
        <p:spPr/>
        <p:txBody>
          <a:bodyPr/>
          <a:lstStyle/>
          <a:p>
            <a:fld id="{C1B1D3D2-B025-4A97-9452-80C35F9011C7}"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(note – delete as appropriate</a:t>
            </a:r>
            <a:r>
              <a:rPr lang="en-GB" baseline="0" dirty="0"/>
              <a:t> to reflect practice in your own school)</a:t>
            </a:r>
            <a:endParaRPr lang="en-GB" dirty="0"/>
          </a:p>
        </p:txBody>
      </p:sp>
      <p:sp>
        <p:nvSpPr>
          <p:cNvPr id="4" name="Slide Number Placeholder 3"/>
          <p:cNvSpPr>
            <a:spLocks noGrp="1"/>
          </p:cNvSpPr>
          <p:nvPr>
            <p:ph type="sldNum" sz="quarter" idx="10"/>
          </p:nvPr>
        </p:nvSpPr>
        <p:spPr/>
        <p:txBody>
          <a:bodyPr/>
          <a:lstStyle/>
          <a:p>
            <a:fld id="{C1B1D3D2-B025-4A97-9452-80C35F9011C7}" type="slidenum">
              <a:rPr lang="en-GB" smtClean="0"/>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1B1D3D2-B025-4A97-9452-80C35F9011C7}" type="slidenum">
              <a:rPr lang="en-GB" smtClean="0"/>
              <a:pPr/>
              <a:t>11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Play song as the pupils</a:t>
            </a:r>
            <a:r>
              <a:rPr lang="en-GB" baseline="0"/>
              <a:t> leave</a:t>
            </a:r>
            <a:endParaRPr lang="en-GB"/>
          </a:p>
          <a:p>
            <a:endParaRPr lang="en-GB"/>
          </a:p>
        </p:txBody>
      </p:sp>
      <p:sp>
        <p:nvSpPr>
          <p:cNvPr id="4" name="Slide Number Placeholder 3"/>
          <p:cNvSpPr>
            <a:spLocks noGrp="1"/>
          </p:cNvSpPr>
          <p:nvPr>
            <p:ph type="sldNum" sz="quarter" idx="10"/>
          </p:nvPr>
        </p:nvSpPr>
        <p:spPr/>
        <p:txBody>
          <a:bodyPr/>
          <a:lstStyle/>
          <a:p>
            <a:fld id="{C1B1D3D2-B025-4A97-9452-80C35F9011C7}"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file://localhost/Volumes/Data/Users/sue/1%20Work/1%20Live%20jobs/22669_StarsInOurSchools_poster_letter/webhead.jpg" TargetMode="External"/><Relationship Id="rId7" Type="http://schemas.openxmlformats.org/officeDocument/2006/relationships/image" Target="file://localhost/Volumes/Data/Users/sue/1%20Work/1%20Live%20jobs/21952_TAs_Powerpoint/star.png"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file://localhost/Volumes/Data/Users/sue/1%20Work/1%20Live%20jobs/22678_sois_EmailHeader%20Folder/star.png" TargetMode="External"/><Relationship Id="rId4" Type="http://schemas.openxmlformats.org/officeDocument/2006/relationships/image" Target="../media/image2.png"/><Relationship Id="rId9" Type="http://schemas.openxmlformats.org/officeDocument/2006/relationships/image" Target="file://localhost/Volumes/Main%20Server%202009/Artwork/Logos/1.%20UNISON%20LOGO/UNISON%20SERVICE%20GROUP%20logos/Service%20Groups%202010/UNISON_Education&amp;ChildrensServices.pn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file://localhost/Volumes/Data/Users/sue/1%20Work/1%20Live%20jobs/21952_TAs_Powerpoint/star.png" TargetMode="External"/><Relationship Id="rId5" Type="http://schemas.openxmlformats.org/officeDocument/2006/relationships/image" Target="../media/image3.png"/><Relationship Id="rId4" Type="http://schemas.openxmlformats.org/officeDocument/2006/relationships/image" Target="file://localhost/Volumes/Main%20Server%202009/Artwork/Logos/1.%20UNISON%20LOGO/UNISON%20SERVICE%20GROUP%20logos/Service%20Groups%202010/UNISON_Education&amp;ChildrensServices.pn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8491" y="2914650"/>
            <a:ext cx="6917218" cy="1314450"/>
          </a:xfrm>
        </p:spPr>
        <p:txBody>
          <a:bodyPr lIns="0" tIns="0" rIns="0" bIns="0"/>
          <a:lstStyle>
            <a:lvl1pPr marL="0" indent="0" algn="l">
              <a:buNone/>
              <a:defRPr b="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2" name="Title 1"/>
          <p:cNvSpPr>
            <a:spLocks noGrp="1"/>
          </p:cNvSpPr>
          <p:nvPr>
            <p:ph type="ctrTitle"/>
          </p:nvPr>
        </p:nvSpPr>
        <p:spPr>
          <a:xfrm>
            <a:off x="888491" y="898072"/>
            <a:ext cx="6917218" cy="1802266"/>
          </a:xfrm>
        </p:spPr>
        <p:txBody>
          <a:bodyPr>
            <a:normAutofit/>
          </a:bodyPr>
          <a:lstStyle>
            <a:lvl1pPr>
              <a:lnSpc>
                <a:spcPts val="4800"/>
              </a:lnSpc>
              <a:defRPr sz="4800" spc="-100">
                <a:solidFill>
                  <a:srgbClr val="7B528E"/>
                </a:solidFill>
                <a:latin typeface="Arial Black"/>
                <a:cs typeface="Arial Black"/>
              </a:defRPr>
            </a:lvl1pPr>
          </a:lstStyle>
          <a:p>
            <a:r>
              <a:rPr lang="en-GB" dirty="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webhead.jpg" descr="/Volumes/Data/Users/sue/1 Work/1 Live jobs/22669_StarsInOurSchools_poster_letter/webhead.jpg"/>
          <p:cNvPicPr>
            <a:picLocks noChangeAspect="1"/>
          </p:cNvPicPr>
          <p:nvPr userDrawn="1"/>
        </p:nvPicPr>
        <p:blipFill rotWithShape="1">
          <a:blip r:embed="rId2" r:link="rId3">
            <a:extLst>
              <a:ext uri="{28A0092B-C50C-407E-A947-70E740481C1C}">
                <a14:useLocalDpi xmlns:a14="http://schemas.microsoft.com/office/drawing/2010/main" val="0"/>
              </a:ext>
            </a:extLst>
          </a:blip>
          <a:srcRect l="513" t="7175" r="654"/>
          <a:stretch>
            <a:fillRect/>
          </a:stretch>
        </p:blipFill>
        <p:spPr>
          <a:xfrm>
            <a:off x="-1" y="0"/>
            <a:ext cx="9144001" cy="1466236"/>
          </a:xfrm>
          <a:prstGeom prst="rect">
            <a:avLst/>
          </a:prstGeom>
        </p:spPr>
      </p:pic>
      <p:sp>
        <p:nvSpPr>
          <p:cNvPr id="14" name="TextBox 13"/>
          <p:cNvSpPr txBox="1"/>
          <p:nvPr userDrawn="1"/>
        </p:nvSpPr>
        <p:spPr>
          <a:xfrm>
            <a:off x="267530" y="4457116"/>
            <a:ext cx="7995577" cy="246221"/>
          </a:xfrm>
          <a:prstGeom prst="rect">
            <a:avLst/>
          </a:prstGeom>
          <a:noFill/>
        </p:spPr>
        <p:txBody>
          <a:bodyPr wrap="square" lIns="0" tIns="0" rIns="0" bIns="0" rtlCol="0">
            <a:spAutoFit/>
          </a:bodyPr>
          <a:lstStyle/>
          <a:p>
            <a:pPr algn="r"/>
            <a:r>
              <a:rPr lang="en-US" sz="1600" b="1" dirty="0">
                <a:solidFill>
                  <a:srgbClr val="FFFFFF"/>
                </a:solidFill>
                <a:latin typeface="Arial"/>
                <a:cs typeface="Arial"/>
              </a:rPr>
              <a:t>UNISON</a:t>
            </a:r>
            <a:r>
              <a:rPr lang="en-US" sz="1600" dirty="0">
                <a:solidFill>
                  <a:srgbClr val="FFFFFF"/>
                </a:solidFill>
                <a:latin typeface="Arial"/>
                <a:cs typeface="Arial"/>
              </a:rPr>
              <a:t> speaking up for CAs</a:t>
            </a:r>
          </a:p>
        </p:txBody>
      </p:sp>
      <p:sp>
        <p:nvSpPr>
          <p:cNvPr id="2" name="Title 1"/>
          <p:cNvSpPr>
            <a:spLocks noGrp="1"/>
          </p:cNvSpPr>
          <p:nvPr>
            <p:ph type="title"/>
          </p:nvPr>
        </p:nvSpPr>
        <p:spPr>
          <a:xfrm>
            <a:off x="654998" y="359406"/>
            <a:ext cx="7845958" cy="806667"/>
          </a:xfrm>
          <a:effectLst>
            <a:outerShdw blurRad="50800" dist="38100" dir="2700000" algn="tl" rotWithShape="0">
              <a:srgbClr val="49176D">
                <a:alpha val="40000"/>
              </a:srgbClr>
            </a:outerShdw>
          </a:effectLst>
        </p:spPr>
        <p:txBody>
          <a:bodyPr anchor="t" anchorCtr="0">
            <a:normAutofit/>
          </a:bodyPr>
          <a:lstStyle>
            <a:lvl1pPr>
              <a:lnSpc>
                <a:spcPts val="4200"/>
              </a:lnSpc>
              <a:defRPr sz="4000" spc="-100">
                <a:solidFill>
                  <a:schemeClr val="bg1"/>
                </a:solidFill>
                <a:latin typeface="Arial Black"/>
                <a:cs typeface="Arial Black"/>
              </a:defRPr>
            </a:lvl1pPr>
          </a:lstStyle>
          <a:p>
            <a:r>
              <a:rPr lang="en-GB" dirty="0"/>
              <a:t>Click to edit Master title</a:t>
            </a:r>
            <a:endParaRPr lang="en-US" dirty="0"/>
          </a:p>
        </p:txBody>
      </p:sp>
      <p:sp>
        <p:nvSpPr>
          <p:cNvPr id="3" name="Content Placeholder 2"/>
          <p:cNvSpPr>
            <a:spLocks noGrp="1"/>
          </p:cNvSpPr>
          <p:nvPr>
            <p:ph idx="1"/>
          </p:nvPr>
        </p:nvSpPr>
        <p:spPr>
          <a:xfrm>
            <a:off x="888491" y="1447800"/>
            <a:ext cx="7612464" cy="3209440"/>
          </a:xfrm>
        </p:spPr>
        <p:txBody>
          <a:bodyPr/>
          <a:lstStyle>
            <a:lvl2pPr marL="379413" indent="-379413">
              <a:buClr>
                <a:srgbClr val="F7A700"/>
              </a:buClr>
              <a:buSzPct val="125000"/>
              <a:buFontTx/>
              <a:buBlip>
                <a:blip r:embed="rId4" r:link="rId5"/>
              </a:buBlip>
              <a:defRPr/>
            </a:lvl2pPr>
            <a:lvl5pPr marL="2057400" indent="-228600">
              <a:buClr>
                <a:srgbClr val="F7A700"/>
              </a:buClr>
              <a:buFont typeface="Wingdings"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oPfigure.jpg" descr="/Users/sue/1 Work/1 Live jobs/19869_PoPpowerpoint_template/PoPfigure.jpg"/>
          <p:cNvPicPr>
            <a:picLocks noChangeAspect="1"/>
          </p:cNvPicPr>
          <p:nvPr userDrawn="1"/>
        </p:nvPicPr>
        <p:blipFill>
          <a:blip r:embed="rId6" r:link="rId7"/>
          <a:stretch>
            <a:fillRect/>
          </a:stretch>
        </p:blipFill>
        <p:spPr>
          <a:xfrm rot="16200000">
            <a:off x="121406" y="4271155"/>
            <a:ext cx="531886" cy="504663"/>
          </a:xfrm>
          <a:prstGeom prst="rect">
            <a:avLst/>
          </a:prstGeom>
          <a:effectLst>
            <a:outerShdw blurRad="50800" dist="38100" dir="2700000" algn="tl" rotWithShape="0">
              <a:srgbClr val="49176D">
                <a:alpha val="40000"/>
              </a:srgbClr>
            </a:outerShdw>
          </a:effectLst>
        </p:spPr>
      </p:pic>
      <p:pic>
        <p:nvPicPr>
          <p:cNvPr id="12" name="UNISON_ps_193.jpg" descr="/Users/sue/1 Work/1 Live jobs/19869_PoPpowerpoint_template/UNISON_ps_193.jpg"/>
          <p:cNvPicPr>
            <a:picLocks noChangeAspect="1"/>
          </p:cNvPicPr>
          <p:nvPr userDrawn="1"/>
        </p:nvPicPr>
        <p:blipFill>
          <a:blip r:embed="rId8" r:link="rId9"/>
          <a:stretch>
            <a:fillRect/>
          </a:stretch>
        </p:blipFill>
        <p:spPr>
          <a:xfrm>
            <a:off x="8114063" y="4410488"/>
            <a:ext cx="770005" cy="498238"/>
          </a:xfrm>
          <a:prstGeom prst="rect">
            <a:avLst/>
          </a:prstGeom>
        </p:spPr>
      </p:pic>
      <p:pic>
        <p:nvPicPr>
          <p:cNvPr id="15" name="PoPfigure.jpg" descr="/Users/sue/1 Work/1 Live jobs/19869_PoPpowerpoint_template/PoPfigure.jpg"/>
          <p:cNvPicPr>
            <a:picLocks noChangeAspect="1"/>
          </p:cNvPicPr>
          <p:nvPr userDrawn="1"/>
        </p:nvPicPr>
        <p:blipFill>
          <a:blip r:embed="rId6" r:link="rId7">
            <a:alphaModFix amt="62000"/>
          </a:blip>
          <a:stretch>
            <a:fillRect/>
          </a:stretch>
        </p:blipFill>
        <p:spPr>
          <a:xfrm rot="5400000" flipV="1">
            <a:off x="141251" y="4795893"/>
            <a:ext cx="252559" cy="239634"/>
          </a:xfrm>
          <a:prstGeom prst="rect">
            <a:avLst/>
          </a:prstGeom>
          <a:effectLst>
            <a:outerShdw blurRad="50800" dist="38100" dir="2700000">
              <a:srgbClr val="49176D">
                <a:alpha val="51000"/>
              </a:srgbClr>
            </a:outerShdw>
          </a:effectLst>
        </p:spPr>
      </p:pic>
      <p:pic>
        <p:nvPicPr>
          <p:cNvPr id="11" name="PoPfigure.jpg" descr="/Users/sue/1 Work/1 Live jobs/19869_PoPpowerpoint_template/PoPfigure.jpg"/>
          <p:cNvPicPr>
            <a:picLocks noChangeAspect="1"/>
          </p:cNvPicPr>
          <p:nvPr userDrawn="1"/>
        </p:nvPicPr>
        <p:blipFill>
          <a:blip r:embed="rId6" r:link="rId7"/>
          <a:stretch>
            <a:fillRect/>
          </a:stretch>
        </p:blipFill>
        <p:spPr>
          <a:xfrm rot="5400000" flipV="1">
            <a:off x="464287" y="4707943"/>
            <a:ext cx="180000" cy="170788"/>
          </a:xfrm>
          <a:prstGeom prst="rect">
            <a:avLst/>
          </a:prstGeom>
          <a:effectLst>
            <a:outerShdw blurRad="50800" dist="38100" dir="2700000">
              <a:srgbClr val="49176D">
                <a:alpha val="51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par>
                          <p:cTn id="19" fill="hold">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par>
                          <p:cTn id="23" fill="hold">
                            <p:stCondLst>
                              <p:cond delay="8000"/>
                            </p:stCondLst>
                            <p:childTnLst>
                              <p:par>
                                <p:cTn id="24" presetID="10"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23337sect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9" y="-81643"/>
            <a:ext cx="9254319" cy="4853214"/>
          </a:xfrm>
          <a:prstGeom prst="rect">
            <a:avLst/>
          </a:prstGeom>
        </p:spPr>
      </p:pic>
      <p:sp>
        <p:nvSpPr>
          <p:cNvPr id="2" name="Title 1"/>
          <p:cNvSpPr>
            <a:spLocks noGrp="1"/>
          </p:cNvSpPr>
          <p:nvPr>
            <p:ph type="title" hasCustomPrompt="1"/>
          </p:nvPr>
        </p:nvSpPr>
        <p:spPr>
          <a:xfrm>
            <a:off x="1621501" y="1740498"/>
            <a:ext cx="6873212" cy="1549668"/>
          </a:xfrm>
        </p:spPr>
        <p:txBody>
          <a:bodyPr anchor="t"/>
          <a:lstStyle>
            <a:lvl1pPr algn="l">
              <a:lnSpc>
                <a:spcPts val="4200"/>
              </a:lnSpc>
              <a:defRPr sz="4000" b="1" cap="none" spc="-100">
                <a:solidFill>
                  <a:srgbClr val="7B528E"/>
                </a:solidFill>
                <a:latin typeface="Arial Black"/>
                <a:cs typeface="Arial Black"/>
              </a:defRPr>
            </a:lvl1pPr>
          </a:lstStyle>
          <a:p>
            <a:r>
              <a:rPr lang="en-GB" dirty="0"/>
              <a:t>Click to edit master title style</a:t>
            </a:r>
            <a:endParaRPr lang="en-US" dirty="0"/>
          </a:p>
        </p:txBody>
      </p:sp>
      <p:sp>
        <p:nvSpPr>
          <p:cNvPr id="3" name="Text Placeholder 2"/>
          <p:cNvSpPr>
            <a:spLocks noGrp="1"/>
          </p:cNvSpPr>
          <p:nvPr>
            <p:ph type="body" idx="1"/>
          </p:nvPr>
        </p:nvSpPr>
        <p:spPr>
          <a:xfrm>
            <a:off x="1621501" y="3444382"/>
            <a:ext cx="6298076" cy="628690"/>
          </a:xfrm>
        </p:spPr>
        <p:txBody>
          <a:bodyPr lIns="0" tIns="0" rIns="0" bIns="0" anchor="b"/>
          <a:lstStyle>
            <a:lvl1pPr marL="0" indent="0">
              <a:buNone/>
              <a:defRPr sz="2000" b="1">
                <a:solidFill>
                  <a:srgbClr val="F7A7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pic>
        <p:nvPicPr>
          <p:cNvPr id="8" name="UNISON_ps_193.jpg" descr="/Users/sue/1 Work/1 Live jobs/19869_PoPpowerpoint_template/UNISON_ps_193.jpg"/>
          <p:cNvPicPr>
            <a:picLocks noChangeAspect="1"/>
          </p:cNvPicPr>
          <p:nvPr userDrawn="1"/>
        </p:nvPicPr>
        <p:blipFill>
          <a:blip r:embed="rId3" r:link="rId4"/>
          <a:stretch>
            <a:fillRect/>
          </a:stretch>
        </p:blipFill>
        <p:spPr>
          <a:xfrm>
            <a:off x="8114063" y="4410488"/>
            <a:ext cx="770005" cy="498238"/>
          </a:xfrm>
          <a:prstGeom prst="rect">
            <a:avLst/>
          </a:prstGeom>
        </p:spPr>
      </p:pic>
      <p:pic>
        <p:nvPicPr>
          <p:cNvPr id="9" name="PoPfigure.jpg" descr="/Users/sue/1 Work/1 Live jobs/19869_PoPpowerpoint_template/PoPfigure.jpg"/>
          <p:cNvPicPr>
            <a:picLocks noChangeAspect="1"/>
          </p:cNvPicPr>
          <p:nvPr userDrawn="1"/>
        </p:nvPicPr>
        <p:blipFill>
          <a:blip r:embed="rId5" r:link="rId6"/>
          <a:stretch>
            <a:fillRect/>
          </a:stretch>
        </p:blipFill>
        <p:spPr>
          <a:xfrm rot="16200000">
            <a:off x="121406" y="3413850"/>
            <a:ext cx="531886" cy="504663"/>
          </a:xfrm>
          <a:prstGeom prst="rect">
            <a:avLst/>
          </a:prstGeom>
          <a:effectLst>
            <a:outerShdw blurRad="50800" dist="38100" dir="2700000" algn="tl" rotWithShape="0">
              <a:srgbClr val="49176D">
                <a:alpha val="40000"/>
              </a:srgbClr>
            </a:outerShdw>
          </a:effectLst>
        </p:spPr>
      </p:pic>
      <p:pic>
        <p:nvPicPr>
          <p:cNvPr id="12" name="PoPfigure.jpg" descr="/Users/sue/1 Work/1 Live jobs/19869_PoPpowerpoint_template/PoPfigure.jpg"/>
          <p:cNvPicPr>
            <a:picLocks noChangeAspect="1"/>
          </p:cNvPicPr>
          <p:nvPr userDrawn="1"/>
        </p:nvPicPr>
        <p:blipFill>
          <a:blip r:embed="rId5" r:link="rId6">
            <a:alphaModFix amt="62000"/>
          </a:blip>
          <a:stretch>
            <a:fillRect/>
          </a:stretch>
        </p:blipFill>
        <p:spPr>
          <a:xfrm rot="5400000" flipV="1">
            <a:off x="312039" y="4669613"/>
            <a:ext cx="252559" cy="239634"/>
          </a:xfrm>
          <a:prstGeom prst="rect">
            <a:avLst/>
          </a:prstGeom>
          <a:effectLst>
            <a:outerShdw blurRad="50800" dist="38100" dir="2700000">
              <a:srgbClr val="49176D">
                <a:alpha val="51000"/>
              </a:srgbClr>
            </a:outerShdw>
          </a:effectLst>
        </p:spPr>
      </p:pic>
      <p:pic>
        <p:nvPicPr>
          <p:cNvPr id="14" name="PoPfigure.jpg" descr="/Users/sue/1 Work/1 Live jobs/19869_PoPpowerpoint_template/PoPfigure.jpg"/>
          <p:cNvPicPr>
            <a:picLocks noChangeAspect="1"/>
          </p:cNvPicPr>
          <p:nvPr userDrawn="1"/>
        </p:nvPicPr>
        <p:blipFill>
          <a:blip r:embed="rId5" r:link="rId6"/>
          <a:stretch>
            <a:fillRect/>
          </a:stretch>
        </p:blipFill>
        <p:spPr>
          <a:xfrm rot="5400000" flipV="1">
            <a:off x="143107" y="4415094"/>
            <a:ext cx="180000" cy="170788"/>
          </a:xfrm>
          <a:prstGeom prst="rect">
            <a:avLst/>
          </a:prstGeom>
          <a:effectLst>
            <a:outerShdw blurRad="50800" dist="38100" dir="2700000">
              <a:srgbClr val="49176D">
                <a:alpha val="51000"/>
              </a:srgbClr>
            </a:outerShdw>
          </a:effectLst>
        </p:spPr>
      </p:pic>
      <p:sp>
        <p:nvSpPr>
          <p:cNvPr id="7" name="TextBox 6"/>
          <p:cNvSpPr txBox="1"/>
          <p:nvPr userDrawn="1"/>
        </p:nvSpPr>
        <p:spPr>
          <a:xfrm>
            <a:off x="5070933" y="4508849"/>
            <a:ext cx="2639786" cy="307777"/>
          </a:xfrm>
          <a:prstGeom prst="rect">
            <a:avLst/>
          </a:prstGeom>
          <a:noFill/>
        </p:spPr>
        <p:txBody>
          <a:bodyPr wrap="square" rtlCol="0">
            <a:spAutoFit/>
          </a:bodyPr>
          <a:lstStyle/>
          <a:p>
            <a:r>
              <a:rPr lang="en-US" sz="1400" b="0" i="0" dirty="0">
                <a:solidFill>
                  <a:schemeClr val="accent6"/>
                </a:solidFill>
                <a:latin typeface="95 Helvetica Black"/>
                <a:cs typeface="95 Helvetica Black"/>
              </a:rPr>
              <a:t>27 November 2015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8489" y="205978"/>
            <a:ext cx="6773241" cy="994172"/>
          </a:xfrm>
          <a:prstGeom prst="rect">
            <a:avLst/>
          </a:prstGeom>
        </p:spPr>
        <p:txBody>
          <a:bodyPr vert="horz" lIns="0" tIns="0" rIns="0" bIns="0" rtlCol="0" anchor="b"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888489" y="1313090"/>
            <a:ext cx="7665869" cy="3177268"/>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457200" rtl="0" eaLnBrk="1" latinLnBrk="0" hangingPunct="1">
        <a:spcBef>
          <a:spcPct val="0"/>
        </a:spcBef>
        <a:buNone/>
        <a:defRPr sz="4400" kern="1200">
          <a:solidFill>
            <a:srgbClr val="7B528E"/>
          </a:solidFill>
          <a:latin typeface="Arial"/>
          <a:ea typeface="+mj-ea"/>
          <a:cs typeface="Arial"/>
        </a:defRPr>
      </a:lvl1pPr>
    </p:titleStyle>
    <p:bodyStyle>
      <a:lvl1pPr marL="342900" indent="-342900" algn="l" defTabSz="457200" rtl="0" eaLnBrk="1" latinLnBrk="0" hangingPunct="1">
        <a:spcBef>
          <a:spcPct val="20000"/>
        </a:spcBef>
        <a:buClr>
          <a:srgbClr val="BF0834"/>
        </a:buClr>
        <a:buFont typeface="Wingdings" charset="2"/>
        <a:buNone/>
        <a:defRPr sz="2800" kern="1200">
          <a:solidFill>
            <a:schemeClr val="tx1"/>
          </a:solidFill>
          <a:latin typeface="Arial"/>
          <a:ea typeface="+mn-ea"/>
          <a:cs typeface="Arial"/>
        </a:defRPr>
      </a:lvl1pPr>
      <a:lvl2pPr marL="379413" indent="-379413" algn="l" defTabSz="457200" rtl="0" eaLnBrk="1" latinLnBrk="0" hangingPunct="1">
        <a:spcBef>
          <a:spcPct val="20000"/>
        </a:spcBef>
        <a:buClr>
          <a:srgbClr val="7B528E"/>
        </a:buClr>
        <a:buFont typeface="Wingdings" charset="2"/>
        <a:buChar char="§"/>
        <a:defRPr sz="2800" kern="1200">
          <a:solidFill>
            <a:schemeClr val="tx1"/>
          </a:solidFill>
          <a:latin typeface="Arial"/>
          <a:ea typeface="+mn-ea"/>
          <a:cs typeface="Arial"/>
        </a:defRPr>
      </a:lvl2pPr>
      <a:lvl3pPr marL="363538" indent="0" algn="l" defTabSz="457200" rtl="0" eaLnBrk="1" latinLnBrk="0" hangingPunct="1">
        <a:spcBef>
          <a:spcPct val="20000"/>
        </a:spcBef>
        <a:buFont typeface="Arial"/>
        <a:buNone/>
        <a:defRPr sz="2400" b="1" kern="1200">
          <a:solidFill>
            <a:srgbClr val="40404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Volumes/Main%20Server%202009/Artwork/Logos/1.%20UNISON%20LOGO/UNISON%20SERVICE%20GROUP%20logos/Service%20Groups%202010/UNISON_Education&amp;ChildrensServices.png"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file:////Users/vinay/Live%20work/SIOS%20UPDATE%20FOR%202023/PPT%3f/Sios_opening_page.png"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bslearningmedia.org/resource/sesame-song-together/song-together-we-can-get-it-done-sesame-stre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EgnaYbmOLx8?feature=oembed" TargetMode="External"/><Relationship Id="rId5" Type="http://schemas.openxmlformats.org/officeDocument/2006/relationships/image" Target="../media/image7.jpeg"/><Relationship Id="rId4" Type="http://schemas.openxmlformats.org/officeDocument/2006/relationships/hyperlink" Target="https://www.youtube.com/watch?v=EgnaYbmOLx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UNISON_ps_193.jpg" descr="/Users/sue/1 Work/1 Live jobs/19869_PoPpowerpoint_template/UNISON_ps_193.jpg"/>
          <p:cNvPicPr>
            <a:picLocks noChangeAspect="1"/>
          </p:cNvPicPr>
          <p:nvPr/>
        </p:nvPicPr>
        <p:blipFill>
          <a:blip r:embed="rId2" r:link="rId3">
            <a:clrChange>
              <a:clrFrom>
                <a:srgbClr val="FFFFFF"/>
              </a:clrFrom>
              <a:clrTo>
                <a:srgbClr val="FFFFFF">
                  <a:alpha val="0"/>
                </a:srgbClr>
              </a:clrTo>
            </a:clrChange>
          </a:blip>
          <a:stretch>
            <a:fillRect/>
          </a:stretch>
        </p:blipFill>
        <p:spPr>
          <a:xfrm>
            <a:off x="7145871" y="3544332"/>
            <a:ext cx="1705961" cy="1103855"/>
          </a:xfrm>
          <a:prstGeom prst="rect">
            <a:avLst/>
          </a:prstGeom>
        </p:spPr>
      </p:pic>
      <p:sp>
        <p:nvSpPr>
          <p:cNvPr id="5" name="Subtitle 4">
            <a:extLst>
              <a:ext uri="{FF2B5EF4-FFF2-40B4-BE49-F238E27FC236}">
                <a16:creationId xmlns:a16="http://schemas.microsoft.com/office/drawing/2014/main" id="{A59835E6-8F96-17F3-C701-BD90ED154613}"/>
              </a:ext>
            </a:extLst>
          </p:cNvPr>
          <p:cNvSpPr>
            <a:spLocks noGrp="1"/>
          </p:cNvSpPr>
          <p:nvPr>
            <p:ph type="subTitle" idx="1"/>
          </p:nvPr>
        </p:nvSpPr>
        <p:spPr/>
        <p:txBody>
          <a:bodyPr/>
          <a:lstStyle/>
          <a:p>
            <a:endParaRPr lang="en-US"/>
          </a:p>
        </p:txBody>
      </p:sp>
      <p:pic>
        <p:nvPicPr>
          <p:cNvPr id="6" name="22681_Sios_front.png">
            <a:extLst>
              <a:ext uri="{FF2B5EF4-FFF2-40B4-BE49-F238E27FC236}">
                <a16:creationId xmlns:a16="http://schemas.microsoft.com/office/drawing/2014/main" id="{8B59520F-E3A0-5DDE-52B2-1EE9838797C1}"/>
              </a:ext>
            </a:extLst>
          </p:cNvPr>
          <p:cNvPicPr>
            <a:picLocks noChangeAspect="1"/>
          </p:cNvPicPr>
          <p:nvPr/>
        </p:nvPicPr>
        <p:blipFill>
          <a:blip r:embed="rId4" r:link="rId5"/>
          <a:srcRect/>
          <a:stretch>
            <a:fillRect/>
          </a:stretch>
        </p:blipFill>
        <p:spPr>
          <a:xfrm>
            <a:off x="-1" y="-50600"/>
            <a:ext cx="9146731" cy="48134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technicians</a:t>
            </a:r>
          </a:p>
        </p:txBody>
      </p:sp>
      <p:sp>
        <p:nvSpPr>
          <p:cNvPr id="3" name="Content Placeholder 2"/>
          <p:cNvSpPr>
            <a:spLocks noGrp="1"/>
          </p:cNvSpPr>
          <p:nvPr>
            <p:ph idx="1"/>
          </p:nvPr>
        </p:nvSpPr>
        <p:spPr/>
        <p:txBody>
          <a:bodyPr>
            <a:normAutofit lnSpcReduction="10000"/>
          </a:bodyPr>
          <a:lstStyle/>
          <a:p>
            <a:pPr>
              <a:buFont typeface="Wingdings" pitchFamily="2" charset="2"/>
              <a:buChar char="v"/>
            </a:pPr>
            <a:r>
              <a:rPr lang="en-GB" dirty="0"/>
              <a:t>Make sure equipment is ready and working</a:t>
            </a:r>
          </a:p>
          <a:p>
            <a:pPr>
              <a:buFont typeface="Wingdings" pitchFamily="2" charset="2"/>
              <a:buChar char="v"/>
            </a:pPr>
            <a:r>
              <a:rPr lang="en-GB" dirty="0"/>
              <a:t>Help teachers and pupils with technical issues during lessons</a:t>
            </a:r>
          </a:p>
          <a:p>
            <a:pPr>
              <a:buFont typeface="Wingdings" pitchFamily="2" charset="2"/>
              <a:buChar char="v"/>
            </a:pPr>
            <a:r>
              <a:rPr lang="en-GB" dirty="0"/>
              <a:t>And now – they have had to make sure that lots of learning materials are online if we cannot come into schools</a:t>
            </a:r>
          </a:p>
          <a:p>
            <a:pPr>
              <a:buFont typeface="Wingdings" pitchFamily="2" charset="2"/>
              <a:buChar char="v"/>
            </a:pPr>
            <a:r>
              <a:rPr lang="en-GB" dirty="0"/>
              <a:t>Let’s all give a clap to our technicians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Being thankful</a:t>
            </a:r>
          </a:p>
        </p:txBody>
      </p:sp>
      <p:sp>
        <p:nvSpPr>
          <p:cNvPr id="3" name="Content Placeholder 2"/>
          <p:cNvSpPr>
            <a:spLocks noGrp="1"/>
          </p:cNvSpPr>
          <p:nvPr>
            <p:ph idx="1"/>
          </p:nvPr>
        </p:nvSpPr>
        <p:spPr/>
        <p:txBody>
          <a:bodyPr/>
          <a:lstStyle/>
          <a:p>
            <a:pPr>
              <a:buFont typeface="Wingdings" pitchFamily="2" charset="2"/>
              <a:buChar char="v"/>
            </a:pPr>
            <a:r>
              <a:rPr lang="en-GB" dirty="0"/>
              <a:t>Here at school we will help each other, look out for each other and appreciate each other, just like our support staff are doing every day. That is why they are the </a:t>
            </a:r>
          </a:p>
          <a:p>
            <a:pPr marL="0" indent="0"/>
            <a:r>
              <a:rPr lang="en-GB" dirty="0"/>
              <a:t>		</a:t>
            </a:r>
          </a:p>
          <a:p>
            <a:pPr marL="0" indent="0"/>
            <a:r>
              <a:rPr lang="en-GB" dirty="0"/>
              <a:t>			STARS IN OUR SCHOOL! </a:t>
            </a:r>
          </a:p>
          <a:p>
            <a:endParaRPr lang="en-GB" sz="1000" dirty="0"/>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Working together to get the job done - safely</a:t>
            </a:r>
          </a:p>
        </p:txBody>
      </p:sp>
      <p:sp>
        <p:nvSpPr>
          <p:cNvPr id="3" name="Content Placeholder 2"/>
          <p:cNvSpPr>
            <a:spLocks noGrp="1"/>
          </p:cNvSpPr>
          <p:nvPr>
            <p:ph idx="1"/>
          </p:nvPr>
        </p:nvSpPr>
        <p:spPr/>
        <p:txBody>
          <a:bodyPr/>
          <a:lstStyle/>
          <a:p>
            <a:r>
              <a:rPr lang="en-GB" sz="3200" dirty="0">
                <a:hlinkClick r:id="rId3"/>
              </a:rPr>
              <a:t>https://www.pbslearningmedia.org/resource/sesame-song-together/song-together-we-can-get-it-done-sesame-street/</a:t>
            </a:r>
            <a:endParaRPr lang="en-GB" sz="3200" dirty="0"/>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Working together to get the job done - safely</a:t>
            </a:r>
          </a:p>
        </p:txBody>
      </p:sp>
      <p:sp>
        <p:nvSpPr>
          <p:cNvPr id="3" name="Content Placeholder 2"/>
          <p:cNvSpPr>
            <a:spLocks noGrp="1"/>
          </p:cNvSpPr>
          <p:nvPr>
            <p:ph idx="1"/>
          </p:nvPr>
        </p:nvSpPr>
        <p:spPr/>
        <p:txBody>
          <a:bodyPr/>
          <a:lstStyle/>
          <a:p>
            <a:r>
              <a:rPr lang="en-GB" dirty="0"/>
              <a:t>Welcome </a:t>
            </a:r>
            <a:r>
              <a:rPr lang="en-GB" sz="1000" dirty="0">
                <a:hlinkClick r:id="rId4"/>
              </a:rPr>
              <a:t>https://www.youtube.com/watch?v=EgnaYbmOLx8</a:t>
            </a:r>
            <a:r>
              <a:rPr lang="en-GB" sz="1000" dirty="0"/>
              <a:t> </a:t>
            </a:r>
          </a:p>
          <a:p>
            <a:endParaRPr lang="en-GB" dirty="0"/>
          </a:p>
        </p:txBody>
      </p:sp>
      <p:pic>
        <p:nvPicPr>
          <p:cNvPr id="4" name="Online Media 3" descr="Working Together 🐦 | Music Video | T.O.T.S. | Disney Junior">
            <a:hlinkClick r:id="" action="ppaction://media"/>
            <a:extLst>
              <a:ext uri="{FF2B5EF4-FFF2-40B4-BE49-F238E27FC236}">
                <a16:creationId xmlns:a16="http://schemas.microsoft.com/office/drawing/2014/main" id="{10B49858-773F-DC49-80F3-19C08DDA590E}"/>
              </a:ext>
            </a:extLst>
          </p:cNvPr>
          <p:cNvPicPr>
            <a:picLocks noRot="1" noChangeAspect="1"/>
          </p:cNvPicPr>
          <p:nvPr>
            <a:videoFile r:link="rId1"/>
          </p:nvPr>
        </p:nvPicPr>
        <p:blipFill>
          <a:blip r:embed="rId5"/>
          <a:stretch>
            <a:fillRect/>
          </a:stretch>
        </p:blipFill>
        <p:spPr>
          <a:xfrm>
            <a:off x="2166594" y="1951158"/>
            <a:ext cx="4810812" cy="27060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staff are the heart of our school</a:t>
            </a:r>
          </a:p>
        </p:txBody>
      </p:sp>
      <p:sp>
        <p:nvSpPr>
          <p:cNvPr id="3" name="Content Placeholder 2"/>
          <p:cNvSpPr>
            <a:spLocks noGrp="1"/>
          </p:cNvSpPr>
          <p:nvPr>
            <p:ph idx="1"/>
          </p:nvPr>
        </p:nvSpPr>
        <p:spPr/>
        <p:txBody>
          <a:bodyPr/>
          <a:lstStyle/>
          <a:p>
            <a:pPr>
              <a:buFont typeface="Wingdings" pitchFamily="2" charset="2"/>
              <a:buChar char="v"/>
            </a:pPr>
            <a:r>
              <a:rPr lang="en-GB" dirty="0"/>
              <a:t>Today we are celebrating the jobs of our wonderful support staff, our cleaners, our caretakers, our kitchen staff, our office staff, our teaching assistants and our technicians.</a:t>
            </a:r>
          </a:p>
          <a:p>
            <a:pPr>
              <a:buFont typeface="Wingdings" pitchFamily="2" charset="2"/>
              <a:buChar char="v"/>
            </a:pPr>
            <a:r>
              <a:rPr lang="en-GB" dirty="0"/>
              <a:t>Today is their day so let’s all think about –</a:t>
            </a:r>
          </a:p>
          <a:p>
            <a:pPr>
              <a:buFont typeface="Wingdings" pitchFamily="2" charset="2"/>
              <a:buChar char="v"/>
            </a:pPr>
            <a:r>
              <a:rPr lang="en-GB" dirty="0"/>
              <a:t>The Stars in Our School!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We’ve worked together</a:t>
            </a:r>
          </a:p>
        </p:txBody>
      </p:sp>
      <p:sp>
        <p:nvSpPr>
          <p:cNvPr id="3" name="Content Placeholder 2"/>
          <p:cNvSpPr>
            <a:spLocks noGrp="1"/>
          </p:cNvSpPr>
          <p:nvPr>
            <p:ph idx="1"/>
          </p:nvPr>
        </p:nvSpPr>
        <p:spPr/>
        <p:txBody>
          <a:bodyPr/>
          <a:lstStyle/>
          <a:p>
            <a:pPr>
              <a:buFont typeface="Wingdings" pitchFamily="2" charset="2"/>
              <a:buChar char="v"/>
            </a:pPr>
            <a:r>
              <a:rPr lang="en-GB" dirty="0"/>
              <a:t>We’ve got through the last year by doing what we do best – looking out for each other.</a:t>
            </a:r>
          </a:p>
          <a:p>
            <a:pPr>
              <a:buFont typeface="Wingdings" pitchFamily="2" charset="2"/>
              <a:buChar char="v"/>
            </a:pPr>
            <a:endParaRPr lang="en-GB" dirty="0"/>
          </a:p>
          <a:p>
            <a:pPr>
              <a:buFont typeface="Wingdings" pitchFamily="2" charset="2"/>
              <a:buChar char="v"/>
            </a:pPr>
            <a:r>
              <a:rPr lang="en-GB" dirty="0"/>
              <a:t>Here’s how our support staff are looking after you and the teachers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cleaners</a:t>
            </a:r>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v"/>
            </a:pPr>
            <a:r>
              <a:rPr lang="en-GB" dirty="0"/>
              <a:t>Cleaning your classrooms every morning and evening so it’s clean when you are at your table.</a:t>
            </a:r>
          </a:p>
          <a:p>
            <a:pPr>
              <a:buFont typeface="Wingdings" pitchFamily="2" charset="2"/>
              <a:buChar char="v"/>
            </a:pPr>
            <a:r>
              <a:rPr lang="en-GB" dirty="0"/>
              <a:t>Keeping the corridors/toilets/canteens and all other areas clean and tidy for when we need to go from place to place.</a:t>
            </a:r>
          </a:p>
          <a:p>
            <a:pPr>
              <a:buFont typeface="Wingdings" pitchFamily="2" charset="2"/>
              <a:buChar char="v"/>
            </a:pPr>
            <a:r>
              <a:rPr lang="en-GB" dirty="0"/>
              <a:t>And now – their job has never been more important. They are doing even more cleaning than usual</a:t>
            </a:r>
          </a:p>
          <a:p>
            <a:pPr>
              <a:buFont typeface="Wingdings" pitchFamily="2" charset="2"/>
              <a:buChar char="v"/>
            </a:pPr>
            <a:r>
              <a:rPr lang="en-GB"/>
              <a:t>So let’s </a:t>
            </a:r>
            <a:r>
              <a:rPr lang="en-GB" dirty="0"/>
              <a:t>say “thank you” to our cleaners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office staff</a:t>
            </a: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v"/>
            </a:pPr>
            <a:r>
              <a:rPr lang="en-GB" dirty="0"/>
              <a:t>Make sure all letters and notices go out on time</a:t>
            </a:r>
          </a:p>
          <a:p>
            <a:pPr>
              <a:buFont typeface="Wingdings" pitchFamily="2" charset="2"/>
              <a:buChar char="v"/>
            </a:pPr>
            <a:r>
              <a:rPr lang="en-GB" dirty="0"/>
              <a:t>Deal with questions at reception, on the phones and on emails</a:t>
            </a:r>
          </a:p>
          <a:p>
            <a:pPr>
              <a:buFont typeface="Wingdings" pitchFamily="2" charset="2"/>
              <a:buChar char="v"/>
            </a:pPr>
            <a:r>
              <a:rPr lang="en-GB" dirty="0"/>
              <a:t>Now they are having to make sure all of your parents/carers are reassured that the school is safe for you</a:t>
            </a:r>
          </a:p>
          <a:p>
            <a:pPr>
              <a:buFont typeface="Wingdings" pitchFamily="2" charset="2"/>
              <a:buChar char="v"/>
            </a:pPr>
            <a:r>
              <a:rPr lang="en-GB" dirty="0"/>
              <a:t>So let’s all give “jazz hands” (silent clap) to our office staff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Our kitchen staff &amp; lunchtime supervisors</a:t>
            </a:r>
          </a:p>
        </p:txBody>
      </p:sp>
      <p:sp>
        <p:nvSpPr>
          <p:cNvPr id="3" name="Content Placeholder 2"/>
          <p:cNvSpPr>
            <a:spLocks noGrp="1"/>
          </p:cNvSpPr>
          <p:nvPr>
            <p:ph idx="1"/>
          </p:nvPr>
        </p:nvSpPr>
        <p:spPr/>
        <p:txBody>
          <a:bodyPr>
            <a:normAutofit/>
          </a:bodyPr>
          <a:lstStyle/>
          <a:p>
            <a:pPr>
              <a:buFont typeface="Wingdings" pitchFamily="2" charset="2"/>
              <a:buChar char="v"/>
            </a:pPr>
            <a:r>
              <a:rPr lang="en-GB" dirty="0"/>
              <a:t>Preparing and cooking healthy meals for us every day</a:t>
            </a:r>
          </a:p>
          <a:p>
            <a:pPr>
              <a:buFont typeface="Wingdings" pitchFamily="2" charset="2"/>
              <a:buChar char="v"/>
            </a:pPr>
            <a:r>
              <a:rPr lang="en-GB" dirty="0"/>
              <a:t>Setting out the canteen so that you can safely socialise with your friends at lunch-times</a:t>
            </a:r>
          </a:p>
          <a:p>
            <a:pPr>
              <a:buFont typeface="Wingdings" pitchFamily="2" charset="2"/>
              <a:buChar char="v"/>
            </a:pPr>
            <a:r>
              <a:rPr lang="en-GB" dirty="0"/>
              <a:t>Looking out for us in the playground</a:t>
            </a:r>
          </a:p>
          <a:p>
            <a:pPr>
              <a:buFont typeface="Wingdings" pitchFamily="2" charset="2"/>
              <a:buChar char="v"/>
            </a:pPr>
            <a:r>
              <a:rPr lang="en-GB" dirty="0"/>
              <a:t>So let’s all say “cheers” to our lunchtime staff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caretakers/site staff</a:t>
            </a: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v"/>
            </a:pPr>
            <a:r>
              <a:rPr lang="en-GB" dirty="0"/>
              <a:t>Making sure everything is safe by repairing broken things in the schools</a:t>
            </a:r>
          </a:p>
          <a:p>
            <a:pPr>
              <a:buFont typeface="Wingdings" pitchFamily="2" charset="2"/>
              <a:buChar char="v"/>
            </a:pPr>
            <a:r>
              <a:rPr lang="en-GB" dirty="0"/>
              <a:t>Here before us and after we leave to open and lock the doors, gates and windows</a:t>
            </a:r>
          </a:p>
          <a:p>
            <a:pPr>
              <a:buFont typeface="Wingdings" pitchFamily="2" charset="2"/>
              <a:buChar char="v"/>
            </a:pPr>
            <a:r>
              <a:rPr lang="en-GB" dirty="0"/>
              <a:t>Planning how our space in school can best be used</a:t>
            </a:r>
          </a:p>
          <a:p>
            <a:pPr>
              <a:buFont typeface="Wingdings" pitchFamily="2" charset="2"/>
              <a:buChar char="v"/>
            </a:pPr>
            <a:r>
              <a:rPr lang="en-GB" dirty="0"/>
              <a:t>So let’s all give a big ‘thumbs-up’ to the caretakers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teaching assistants</a:t>
            </a: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v"/>
            </a:pPr>
            <a:r>
              <a:rPr lang="en-GB" dirty="0"/>
              <a:t>Help us learn when we need things explained in different ways</a:t>
            </a:r>
          </a:p>
          <a:p>
            <a:pPr>
              <a:buFont typeface="Wingdings" pitchFamily="2" charset="2"/>
              <a:buChar char="v"/>
            </a:pPr>
            <a:r>
              <a:rPr lang="en-GB" dirty="0"/>
              <a:t>Give us extra help whenever we need it</a:t>
            </a:r>
          </a:p>
          <a:p>
            <a:pPr>
              <a:buFont typeface="Wingdings" pitchFamily="2" charset="2"/>
              <a:buChar char="v"/>
            </a:pPr>
            <a:r>
              <a:rPr lang="en-GB" dirty="0"/>
              <a:t>And now – they are working extra hard to make sure we catch up on anything we have missed or may not have understood during lockdown</a:t>
            </a:r>
          </a:p>
          <a:p>
            <a:pPr>
              <a:buFont typeface="Wingdings" pitchFamily="2" charset="2"/>
              <a:buChar char="v"/>
            </a:pPr>
            <a:r>
              <a:rPr lang="en-GB" dirty="0"/>
              <a:t>So let’s all say “brilliant” to our teaching assistants</a:t>
            </a:r>
          </a:p>
        </p:txBody>
      </p:sp>
    </p:spTree>
  </p:cSld>
  <p:clrMapOvr>
    <a:masterClrMapping/>
  </p:clrMapOvr>
</p:sld>
</file>

<file path=ppt/theme/theme1.xml><?xml version="1.0" encoding="utf-8"?>
<a:theme xmlns:a="http://schemas.openxmlformats.org/drawingml/2006/main" name="PoPcampaign_16_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PoPcampaign_16_9.potx</Template>
  <TotalTime>333</TotalTime>
  <Words>631</Words>
  <Application>Microsoft Macintosh PowerPoint</Application>
  <PresentationFormat>On-screen Show (16:9)</PresentationFormat>
  <Paragraphs>56</Paragraphs>
  <Slides>12</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95 Helvetica Black</vt:lpstr>
      <vt:lpstr>Arial</vt:lpstr>
      <vt:lpstr>Arial Black</vt:lpstr>
      <vt:lpstr>Calibri</vt:lpstr>
      <vt:lpstr>Wingdings</vt:lpstr>
      <vt:lpstr>PoPcampaign_16_9</vt:lpstr>
      <vt:lpstr>PowerPoint Presentation</vt:lpstr>
      <vt:lpstr>Working together to get the job done - safely</vt:lpstr>
      <vt:lpstr>The staff are the heart of our school</vt:lpstr>
      <vt:lpstr>We’ve worked together</vt:lpstr>
      <vt:lpstr>Our cleaners</vt:lpstr>
      <vt:lpstr>Our office staff</vt:lpstr>
      <vt:lpstr>Our kitchen staff &amp; lunchtime supervisors</vt:lpstr>
      <vt:lpstr>Our caretakers/site staff</vt:lpstr>
      <vt:lpstr>Our teaching assistants</vt:lpstr>
      <vt:lpstr>Our technicians</vt:lpstr>
      <vt:lpstr>Being thankful</vt:lpstr>
      <vt:lpstr>Working together to get the job done - safely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Beredugo, Afiri</cp:lastModifiedBy>
  <cp:revision>44</cp:revision>
  <cp:lastPrinted>2015-07-31T15:30:23Z</cp:lastPrinted>
  <dcterms:created xsi:type="dcterms:W3CDTF">2013-10-25T14:21:16Z</dcterms:created>
  <dcterms:modified xsi:type="dcterms:W3CDTF">2023-09-19T10:49:27Z</dcterms:modified>
  <cp:category/>
</cp:coreProperties>
</file>