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5" r:id="rId6"/>
    <p:sldId id="264" r:id="rId7"/>
    <p:sldId id="263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A6D"/>
    <a:srgbClr val="F7A700"/>
    <a:srgbClr val="E4A91F"/>
    <a:srgbClr val="49176D"/>
    <a:srgbClr val="68A943"/>
    <a:srgbClr val="7B528E"/>
    <a:srgbClr val="BF0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85242" autoAdjust="0"/>
  </p:normalViewPr>
  <p:slideViewPr>
    <p:cSldViewPr snapToGrid="0" snapToObjects="1">
      <p:cViewPr varScale="1">
        <p:scale>
          <a:sx n="133" d="100"/>
          <a:sy n="133" d="100"/>
        </p:scale>
        <p:origin x="109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1EA1D-FD97-441A-8AC6-62CEF57A2F10}" type="datetimeFigureOut">
              <a:rPr lang="en-US" smtClean="0"/>
              <a:pPr/>
              <a:t>9/19/23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D3D2-B025-4A97-9452-80C35F901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Narrative – They are keeping</a:t>
            </a:r>
            <a:r>
              <a:rPr lang="en-GB" baseline="0" dirty="0"/>
              <a:t> us safe and keeping the school running. They are our cleaners, our catering staff, our site team, our office staff, our exams staff, our librarians and our teaching assistants.</a:t>
            </a:r>
          </a:p>
          <a:p>
            <a:r>
              <a:rPr lang="en-GB" baseline="0" dirty="0"/>
              <a:t>Here is how they help us everyday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some general slides that follow – stories about particular members of staff who have gone above and beyond</a:t>
            </a:r>
            <a:r>
              <a:rPr lang="en-GB" baseline="0" dirty="0"/>
              <a:t> would make this relevant to your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(note – these slides can be replaced by pictures</a:t>
            </a:r>
            <a:r>
              <a:rPr lang="en-GB" baseline="0" dirty="0"/>
              <a:t> of staff in your own school and the text moved down to the notes and read out instead)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(note – delete as appropriate</a:t>
            </a:r>
            <a:r>
              <a:rPr lang="en-GB" baseline="0" dirty="0"/>
              <a:t> to reflect practice in your own school)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Play song as the pupils</a:t>
            </a:r>
            <a:r>
              <a:rPr lang="en-GB" baseline="0" dirty="0"/>
              <a:t> leave. (Ad may play as this is a </a:t>
            </a:r>
            <a:r>
              <a:rPr lang="en-GB" baseline="0" dirty="0" err="1"/>
              <a:t>Youtube</a:t>
            </a:r>
            <a:r>
              <a:rPr lang="en-GB" baseline="0" dirty="0"/>
              <a:t> video)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D3D2-B025-4A97-9452-80C35F9011C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file://localhost/Volumes/Data/Users/sue/1%20Work/1%20Live%20jobs/22669_StarsInOurSchools_poster_letter/webhead.jpg" TargetMode="External"/><Relationship Id="rId7" Type="http://schemas.openxmlformats.org/officeDocument/2006/relationships/image" Target="file://localhost/Volumes/Data/Users/sue/1%20Work/1%20Live%20jobs/21952_TAs_Powerpoint/star.p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localhost/Volumes/Data/Users/sue/1%20Work/1%20Live%20jobs/22678_sois_EmailHeader%20Folder/star.pn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localhost/Volumes/Main%20Server%202009/Artwork/Logos/1.%20UNISON%20LOGO/UNISON%20SERVICE%20GROUP%20logos/Service%20Groups%202010/UNISON_Education&amp;ChildrensServices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Data/Users/sue/1%20Work/1%20Live%20jobs/21952_TAs_Powerpoint/star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localhost/Volumes/Main%20Server%202009/Artwork/Logos/1.%20UNISON%20LOGO/UNISON%20SERVICE%20GROUP%20logos/Service%20Groups%202010/UNISON_Education&amp;ChildrensServices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491" y="2914650"/>
            <a:ext cx="6917218" cy="1314450"/>
          </a:xfrm>
        </p:spPr>
        <p:txBody>
          <a:bodyPr lIns="0" tIns="0" rIns="0" bIns="0"/>
          <a:lstStyle>
            <a:lvl1pPr marL="0" indent="0" algn="l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491" y="898072"/>
            <a:ext cx="6917218" cy="1802266"/>
          </a:xfr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spc="-100">
                <a:solidFill>
                  <a:srgbClr val="7B528E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ebhead.jpg" descr="/Volumes/Data/Users/sue/1 Work/1 Live jobs/22669_StarsInOurSchools_poster_letter/webhead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7175" r="654"/>
          <a:stretch>
            <a:fillRect/>
          </a:stretch>
        </p:blipFill>
        <p:spPr>
          <a:xfrm>
            <a:off x="-1" y="0"/>
            <a:ext cx="9144001" cy="14662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7530" y="4457116"/>
            <a:ext cx="79955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UNISON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speaking up for CAs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98" y="359406"/>
            <a:ext cx="7845958" cy="806667"/>
          </a:xfrm>
          <a:effectLst>
            <a:outerShdw blurRad="50800" dist="38100" dir="2700000" algn="tl" rotWithShape="0">
              <a:srgbClr val="49176D">
                <a:alpha val="40000"/>
              </a:srgbClr>
            </a:outerShdw>
          </a:effectLst>
        </p:spPr>
        <p:txBody>
          <a:bodyPr anchor="t" anchorCtr="0">
            <a:normAutofit/>
          </a:bodyPr>
          <a:lstStyle>
            <a:lvl1pPr>
              <a:lnSpc>
                <a:spcPts val="4200"/>
              </a:lnSpc>
              <a:defRPr sz="4000" spc="-1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91" y="1447800"/>
            <a:ext cx="7612464" cy="3209440"/>
          </a:xfrm>
        </p:spPr>
        <p:txBody>
          <a:bodyPr/>
          <a:lstStyle>
            <a:lvl2pPr marL="379413" indent="-379413">
              <a:buClr>
                <a:srgbClr val="F7A700"/>
              </a:buClr>
              <a:buSzPct val="125000"/>
              <a:buFontTx/>
              <a:buBlip>
                <a:blip r:embed="rId4" r:link="rId5"/>
              </a:buBlip>
              <a:defRPr/>
            </a:lvl2pPr>
            <a:lvl5pPr marL="2057400" indent="-228600">
              <a:buClr>
                <a:srgbClr val="F7A700"/>
              </a:buClr>
              <a:buFont typeface="Wingdings" charset="2"/>
              <a:buChar char="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/>
          <a:stretch>
            <a:fillRect/>
          </a:stretch>
        </p:blipFill>
        <p:spPr>
          <a:xfrm rot="16200000">
            <a:off x="121406" y="4271155"/>
            <a:ext cx="531886" cy="504663"/>
          </a:xfrm>
          <a:prstGeom prst="rect">
            <a:avLst/>
          </a:prstGeom>
          <a:effectLst>
            <a:outerShdw blurRad="50800" dist="38100" dir="2700000" algn="tl" rotWithShape="0">
              <a:srgbClr val="49176D">
                <a:alpha val="40000"/>
              </a:srgbClr>
            </a:outerShdw>
          </a:effectLst>
        </p:spPr>
      </p:pic>
      <p:pic>
        <p:nvPicPr>
          <p:cNvPr id="12" name="UNISON_ps_193.jpg" descr="/Users/sue/1 Work/1 Live jobs/19869_PoPpowerpoint_template/UNISON_ps_193.jpg"/>
          <p:cNvPicPr>
            <a:picLocks noChangeAspect="1"/>
          </p:cNvPicPr>
          <p:nvPr userDrawn="1"/>
        </p:nvPicPr>
        <p:blipFill>
          <a:blip r:embed="rId8" r:link="rId9"/>
          <a:stretch>
            <a:fillRect/>
          </a:stretch>
        </p:blipFill>
        <p:spPr>
          <a:xfrm>
            <a:off x="8114063" y="4410488"/>
            <a:ext cx="770005" cy="498238"/>
          </a:xfrm>
          <a:prstGeom prst="rect">
            <a:avLst/>
          </a:prstGeom>
        </p:spPr>
      </p:pic>
      <p:pic>
        <p:nvPicPr>
          <p:cNvPr id="15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>
            <a:alphaModFix amt="62000"/>
          </a:blip>
          <a:stretch>
            <a:fillRect/>
          </a:stretch>
        </p:blipFill>
        <p:spPr>
          <a:xfrm rot="5400000" flipV="1">
            <a:off x="141251" y="4795893"/>
            <a:ext cx="252559" cy="239634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  <p:pic>
        <p:nvPicPr>
          <p:cNvPr id="11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/>
          <a:stretch>
            <a:fillRect/>
          </a:stretch>
        </p:blipFill>
        <p:spPr>
          <a:xfrm rot="5400000" flipV="1">
            <a:off x="464287" y="4707943"/>
            <a:ext cx="180000" cy="170788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337sec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9" y="-81643"/>
            <a:ext cx="9254319" cy="485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1501" y="1740498"/>
            <a:ext cx="6873212" cy="1549668"/>
          </a:xfrm>
        </p:spPr>
        <p:txBody>
          <a:bodyPr anchor="t"/>
          <a:lstStyle>
            <a:lvl1pPr algn="l">
              <a:lnSpc>
                <a:spcPts val="4200"/>
              </a:lnSpc>
              <a:defRPr sz="4000" b="1" cap="none" spc="-100">
                <a:solidFill>
                  <a:srgbClr val="7B528E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501" y="3444382"/>
            <a:ext cx="6298076" cy="628690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rgbClr val="F7A7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UNISON_ps_193.jpg" descr="/Users/sue/1 Work/1 Live jobs/19869_PoPpowerpoint_template/UNISON_ps_193.jpg"/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8114063" y="4410488"/>
            <a:ext cx="770005" cy="498238"/>
          </a:xfrm>
          <a:prstGeom prst="rect">
            <a:avLst/>
          </a:prstGeom>
        </p:spPr>
      </p:pic>
      <p:pic>
        <p:nvPicPr>
          <p:cNvPr id="9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 rot="16200000">
            <a:off x="121406" y="3413850"/>
            <a:ext cx="531886" cy="504663"/>
          </a:xfrm>
          <a:prstGeom prst="rect">
            <a:avLst/>
          </a:prstGeom>
          <a:effectLst>
            <a:outerShdw blurRad="50800" dist="38100" dir="2700000" algn="tl" rotWithShape="0">
              <a:srgbClr val="49176D">
                <a:alpha val="40000"/>
              </a:srgbClr>
            </a:outerShdw>
          </a:effectLst>
        </p:spPr>
      </p:pic>
      <p:pic>
        <p:nvPicPr>
          <p:cNvPr id="12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5" r:link="rId6">
            <a:alphaModFix amt="62000"/>
          </a:blip>
          <a:stretch>
            <a:fillRect/>
          </a:stretch>
        </p:blipFill>
        <p:spPr>
          <a:xfrm rot="5400000" flipV="1">
            <a:off x="312039" y="4669613"/>
            <a:ext cx="252559" cy="239634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  <p:pic>
        <p:nvPicPr>
          <p:cNvPr id="14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 rot="5400000" flipV="1">
            <a:off x="143107" y="4415094"/>
            <a:ext cx="180000" cy="170788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5070933" y="4508849"/>
            <a:ext cx="2639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accent6"/>
                </a:solidFill>
                <a:latin typeface="95 Helvetica Black"/>
                <a:cs typeface="95 Helvetica Black"/>
              </a:rPr>
              <a:t>27 November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489" y="205978"/>
            <a:ext cx="6773241" cy="9941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89" y="1313090"/>
            <a:ext cx="7665869" cy="31772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B528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F0834"/>
        </a:buClr>
        <a:buFont typeface="Wingdings" charset="2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379413" indent="-379413" algn="l" defTabSz="457200" rtl="0" eaLnBrk="1" latinLnBrk="0" hangingPunct="1">
        <a:spcBef>
          <a:spcPct val="20000"/>
        </a:spcBef>
        <a:buClr>
          <a:srgbClr val="7B528E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363538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vinay/Live%20work/SIOS%20UPDATE%20FOR%202023/PPT%3f/Sios_opening_pag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zH9NnUOfs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wyzH9NnUOf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0C0BFCD-8BF4-F205-6920-4E215D04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2681_Sios_front.png">
            <a:extLst>
              <a:ext uri="{FF2B5EF4-FFF2-40B4-BE49-F238E27FC236}">
                <a16:creationId xmlns:a16="http://schemas.microsoft.com/office/drawing/2014/main" id="{5E1BB998-61BF-08B5-446A-40A7B294437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-1" y="-50600"/>
            <a:ext cx="9146731" cy="4813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thankful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It takes a whole team to run a school and keep you safe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Here at our school we’re working together to get the job done- safely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take today to show how much we appreciate the STARS IN OUR SCHOOL! </a:t>
            </a:r>
          </a:p>
          <a:p>
            <a:endParaRPr lang="en-GB" sz="10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together to get the job done -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90" y="1447800"/>
            <a:ext cx="8484109" cy="2776330"/>
          </a:xfrm>
        </p:spPr>
        <p:txBody>
          <a:bodyPr>
            <a:normAutofit/>
          </a:bodyPr>
          <a:lstStyle/>
          <a:p>
            <a:endParaRPr lang="en-GB" sz="1200" dirty="0">
              <a:hlinkClick r:id="rId4"/>
            </a:endParaRPr>
          </a:p>
          <a:p>
            <a:r>
              <a:rPr lang="en-GB" sz="1200" dirty="0">
                <a:hlinkClick r:id="rId4"/>
              </a:rPr>
              <a:t>https://www.youtube.com/watch?v=wyzH9NnUOfs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4" name="Online Media 3" descr="Let's Work Together - Canned Heat (lyrics)">
            <a:hlinkClick r:id="" action="ppaction://media"/>
            <a:extLst>
              <a:ext uri="{FF2B5EF4-FFF2-40B4-BE49-F238E27FC236}">
                <a16:creationId xmlns:a16="http://schemas.microsoft.com/office/drawing/2014/main" id="{4629FAC2-8FA1-5D49-933B-BFFCF26452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0348" y="2018187"/>
            <a:ext cx="3593380" cy="269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staff are the heart of 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Today we are again going to show our appreciation for a very important group of key workers here in our school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We are going to recognise and celebrate our brilliant support staff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 The Stars in Our School!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worked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And we’ve got through these times by doing what we do best – looking out for each other.</a:t>
            </a:r>
          </a:p>
          <a:p>
            <a:pPr>
              <a:buFont typeface="Wingdings" pitchFamily="2" charset="2"/>
              <a:buChar char="v"/>
            </a:pPr>
            <a:endParaRPr lang="en-GB" dirty="0"/>
          </a:p>
          <a:p>
            <a:pPr>
              <a:buFont typeface="Wingdings" pitchFamily="2" charset="2"/>
              <a:buChar char="v"/>
            </a:pPr>
            <a:r>
              <a:rPr lang="en-GB" dirty="0"/>
              <a:t>Here’s how our support staff are looking after you and the teaching staff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cleaners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Cleaning your classrooms every morning and evening so it’s clean when you are at your desk.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Keeping the corridors/toilets/canteens and all other areas clean and tidy for when we need to go from place to place.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And recently– their job has never been more important. They have been doing even more cleaning than usual and deep cleans when we are not here.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show our appreciation for our cleaners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office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Make sure all communications go out on time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Deal with questions at reception, on the phones and on emails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Ensuring you get the exam results you deserve, even if you have not been able to take exams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They have been ensuring that your parents/carers are reassured that the school is safe for you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all show our appreciation for our office staff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kitchen staff &amp; lunchtime 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Preparing and cooking healthy meals for us every day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Setting out the canteen so that you can safely socialise with your friends at lunch-times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all show our appreciation for our lunchtime staff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caretakers/site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Making sure everything is safe by repairing broken things in the schools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Here before us and after we leave to open and lock the doors, gates and windows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Planning how our space in school can best be used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all show our appreciation for the caretakers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teaching assistants and librarians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Support us with our work when we need extra help, whenever we need it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If we need extra help, or even just someone to talk to – they are there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And now – they are working extra hard to make sure we catch up on anything we have missed or may not have understood during lockdown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So let’s all show our appreciation to our teaching assistants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/>
              <a:t>Make sure equipment is ready and working in ICT, in DT, and in art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Help teachers and pupils with technical issues during lessons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And they have had to make sure that lots of learning materials are online for those who cannot come into school over the last year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Let’s all give a clap to our technicians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campaign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PoPcampaign_16_9.potx</Template>
  <TotalTime>347</TotalTime>
  <Words>667</Words>
  <Application>Microsoft Macintosh PowerPoint</Application>
  <PresentationFormat>On-screen Show (16:9)</PresentationFormat>
  <Paragraphs>57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95 Helvetica Black</vt:lpstr>
      <vt:lpstr>Arial</vt:lpstr>
      <vt:lpstr>Arial Black</vt:lpstr>
      <vt:lpstr>Calibri</vt:lpstr>
      <vt:lpstr>Wingdings</vt:lpstr>
      <vt:lpstr>PoPcampaign_16_9</vt:lpstr>
      <vt:lpstr>PowerPoint Presentation</vt:lpstr>
      <vt:lpstr>The staff are the heart of our school</vt:lpstr>
      <vt:lpstr>We’ve worked together</vt:lpstr>
      <vt:lpstr>Our cleaners</vt:lpstr>
      <vt:lpstr>Our office staff</vt:lpstr>
      <vt:lpstr>Our kitchen staff &amp; lunchtime supervisors</vt:lpstr>
      <vt:lpstr>Our caretakers/site staff</vt:lpstr>
      <vt:lpstr>Our teaching assistants and librarians</vt:lpstr>
      <vt:lpstr>Our technicians</vt:lpstr>
      <vt:lpstr>Being thankful</vt:lpstr>
      <vt:lpstr>Working together to get the job done - safely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Beredugo, Afiri</cp:lastModifiedBy>
  <cp:revision>51</cp:revision>
  <cp:lastPrinted>2015-07-31T15:30:23Z</cp:lastPrinted>
  <dcterms:created xsi:type="dcterms:W3CDTF">2013-10-25T14:21:16Z</dcterms:created>
  <dcterms:modified xsi:type="dcterms:W3CDTF">2023-09-19T10:50:13Z</dcterms:modified>
  <cp:category/>
</cp:coreProperties>
</file>